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sldIdLst>
    <p:sldId id="282" r:id="rId2"/>
    <p:sldId id="284" r:id="rId3"/>
    <p:sldId id="306" r:id="rId4"/>
    <p:sldId id="317" r:id="rId5"/>
    <p:sldId id="290" r:id="rId6"/>
    <p:sldId id="309" r:id="rId7"/>
    <p:sldId id="285" r:id="rId8"/>
    <p:sldId id="286" r:id="rId9"/>
    <p:sldId id="294" r:id="rId10"/>
    <p:sldId id="298" r:id="rId11"/>
    <p:sldId id="313" r:id="rId12"/>
    <p:sldId id="318" r:id="rId13"/>
    <p:sldId id="319" r:id="rId14"/>
    <p:sldId id="320" r:id="rId15"/>
    <p:sldId id="321" r:id="rId16"/>
    <p:sldId id="322" r:id="rId17"/>
    <p:sldId id="323" r:id="rId18"/>
    <p:sldId id="324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72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B6421C-91A7-42F4-8DD0-E1503AEACE13}" type="datetimeFigureOut">
              <a:rPr lang="ru-RU" smtClean="0"/>
              <a:t>12.05.2023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16826C-F936-4E7E-9B48-528FC76461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5094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16826C-F936-4E7E-9B48-528FC764618C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6893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"/>
            <a:ext cx="12192000" cy="685628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10199" y="435430"/>
            <a:ext cx="6270171" cy="3918856"/>
          </a:xfrm>
        </p:spPr>
        <p:txBody>
          <a:bodyPr anchor="ctr">
            <a:normAutofit/>
          </a:bodyPr>
          <a:lstStyle>
            <a:lvl1pPr algn="ctr">
              <a:defRPr sz="5400"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10199" y="4572000"/>
            <a:ext cx="6270171" cy="1648682"/>
          </a:xfrm>
        </p:spPr>
        <p:txBody>
          <a:bodyPr anchor="ctr"/>
          <a:lstStyle>
            <a:lvl1pPr marL="0" indent="0" algn="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Челябинск, 2021</a:t>
            </a:r>
          </a:p>
        </p:txBody>
      </p:sp>
    </p:spTree>
    <p:extLst>
      <p:ext uri="{BB962C8B-B14F-4D97-AF65-F5344CB8AC3E}">
        <p14:creationId xmlns:p14="http://schemas.microsoft.com/office/powerpoint/2010/main" val="2470806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3D75F-3C8C-4373-9499-703616C11F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0793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6943" y="1415143"/>
            <a:ext cx="11114313" cy="3483428"/>
          </a:xfrm>
        </p:spPr>
        <p:txBody>
          <a:bodyPr anchor="ctr"/>
          <a:lstStyle>
            <a:lvl1pPr>
              <a:defRPr sz="600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6943" y="5050971"/>
            <a:ext cx="11114313" cy="1038679"/>
          </a:xfrm>
        </p:spPr>
        <p:txBody>
          <a:bodyPr anchor="ctr"/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anchor="ctr"/>
          <a:lstStyle>
            <a:lvl1pPr algn="ctr">
              <a:defRPr sz="1800">
                <a:solidFill>
                  <a:schemeClr val="bg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3D75F-3C8C-4373-9499-703616C11F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8950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0313" y="261256"/>
            <a:ext cx="9720943" cy="1034144"/>
          </a:xfr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1629" y="1474787"/>
            <a:ext cx="5508171" cy="4702176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474787"/>
            <a:ext cx="5519056" cy="4702176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3D75F-3C8C-4373-9499-703616C11FA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9719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3D75F-3C8C-4373-9499-703616C11F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8808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3D75F-3C8C-4373-9499-703616C11F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2118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1" y="250372"/>
            <a:ext cx="9710056" cy="104593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5300" y="1534886"/>
            <a:ext cx="6172200" cy="466997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79771" y="1534886"/>
            <a:ext cx="4811485" cy="466997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3D75F-3C8C-4373-9499-703616C11F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2768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"/>
            <a:ext cx="12192000" cy="6856286"/>
          </a:xfrm>
          <a:prstGeom prst="rect">
            <a:avLst/>
          </a:prstGeom>
        </p:spPr>
      </p:pic>
      <p:sp>
        <p:nvSpPr>
          <p:cNvPr id="8" name="Заголовок 1"/>
          <p:cNvSpPr>
            <a:spLocks noGrp="1"/>
          </p:cNvSpPr>
          <p:nvPr>
            <p:ph type="ctrTitle"/>
          </p:nvPr>
        </p:nvSpPr>
        <p:spPr>
          <a:xfrm>
            <a:off x="5410199" y="435429"/>
            <a:ext cx="6270171" cy="5693227"/>
          </a:xfrm>
        </p:spPr>
        <p:txBody>
          <a:bodyPr anchor="ctr">
            <a:normAutofit/>
          </a:bodyPr>
          <a:lstStyle>
            <a:lvl1pPr algn="ctr">
              <a:defRPr sz="5400" b="1"/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4007455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0313" y="174172"/>
            <a:ext cx="9720943" cy="11160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743" y="1469571"/>
            <a:ext cx="11190513" cy="47073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30806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9703D75F-3C8C-4373-9499-703616C11FAA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1454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9" r:id="rId8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reco.ru/studentu/akkreditacziya_speczialista/farmacziya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Процедура проведения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аккредитации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специалиста</a:t>
            </a:r>
            <a:b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по специальности </a:t>
            </a:r>
            <a:b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33.02.01 Фармация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/>
            </a:r>
            <a:b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endParaRPr lang="ru-RU" sz="2800" dirty="0"/>
          </a:p>
        </p:txBody>
      </p:sp>
      <p:sp>
        <p:nvSpPr>
          <p:cNvPr id="4" name="Заголовок 9"/>
          <p:cNvSpPr txBox="1">
            <a:spLocks/>
          </p:cNvSpPr>
          <p:nvPr/>
        </p:nvSpPr>
        <p:spPr>
          <a:xfrm>
            <a:off x="1524000" y="6423240"/>
            <a:ext cx="9144000" cy="3660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Челябинск</a:t>
            </a:r>
            <a:r>
              <a:rPr lang="ru-RU" sz="1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2022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8179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95A56A-5CA9-49F8-AC15-556797FE4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solidFill>
                  <a:prstClr val="black"/>
                </a:solidFill>
              </a:rPr>
              <a:t>2 </a:t>
            </a:r>
            <a:r>
              <a:rPr lang="ru-RU" sz="3600" dirty="0" smtClean="0">
                <a:solidFill>
                  <a:prstClr val="black"/>
                </a:solidFill>
              </a:rPr>
              <a:t>этап- </a:t>
            </a:r>
            <a:r>
              <a:rPr lang="ru-RU" sz="3600" dirty="0">
                <a:solidFill>
                  <a:prstClr val="black"/>
                </a:solidFill>
              </a:rPr>
              <a:t/>
            </a:r>
            <a:br>
              <a:rPr lang="ru-RU" sz="3600" dirty="0">
                <a:solidFill>
                  <a:prstClr val="black"/>
                </a:solidFill>
              </a:rPr>
            </a:br>
            <a:r>
              <a:rPr lang="ru-RU" sz="3600" dirty="0">
                <a:solidFill>
                  <a:prstClr val="black"/>
                </a:solidFill>
              </a:rPr>
              <a:t>выполнение практического </a:t>
            </a:r>
            <a:r>
              <a:rPr lang="ru-RU" sz="3600" dirty="0" smtClean="0">
                <a:solidFill>
                  <a:prstClr val="black"/>
                </a:solidFill>
              </a:rPr>
              <a:t>задания</a:t>
            </a:r>
            <a:endParaRPr lang="ru-RU" sz="36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F28BC7D-AEBD-4DF1-9914-BE49D51498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809" y="1828799"/>
            <a:ext cx="11972192" cy="43481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dirty="0">
                <a:solidFill>
                  <a:srgbClr val="464C55"/>
                </a:solidFill>
              </a:rPr>
              <a:t>Комплектование набора практических заданий для каждого аккредитуемого осуществляется из Единой базы оценочных средств.</a:t>
            </a:r>
            <a:endParaRPr lang="ru-RU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dirty="0"/>
              <a:t>На выполнение практического задания отводиться всего 30 минут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dirty="0"/>
              <a:t>(на непосредственную работу 27,5 мин.).</a:t>
            </a: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endParaRPr lang="ru-RU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ru-RU" dirty="0"/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FC7DE20-A2A8-4375-9236-973DF6508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3D75F-3C8C-4373-9499-703616C11FAA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18400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3C065E-AD3C-4433-BCD4-57AD6041B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>
                <a:solidFill>
                  <a:prstClr val="black"/>
                </a:solidFill>
              </a:rPr>
              <a:t>2 </a:t>
            </a:r>
            <a:r>
              <a:rPr lang="ru-RU" sz="3600" dirty="0" smtClean="0">
                <a:solidFill>
                  <a:prstClr val="black"/>
                </a:solidFill>
              </a:rPr>
              <a:t>этап- </a:t>
            </a:r>
            <a:r>
              <a:rPr lang="ru-RU" sz="3600" dirty="0">
                <a:solidFill>
                  <a:prstClr val="black"/>
                </a:solidFill>
              </a:rPr>
              <a:t/>
            </a:r>
            <a:br>
              <a:rPr lang="ru-RU" sz="3600" dirty="0">
                <a:solidFill>
                  <a:prstClr val="black"/>
                </a:solidFill>
              </a:rPr>
            </a:br>
            <a:r>
              <a:rPr lang="ru-RU" sz="3600" dirty="0">
                <a:solidFill>
                  <a:prstClr val="black"/>
                </a:solidFill>
              </a:rPr>
              <a:t>выполнение практического </a:t>
            </a:r>
            <a:r>
              <a:rPr lang="ru-RU" sz="3600" dirty="0" smtClean="0">
                <a:solidFill>
                  <a:prstClr val="black"/>
                </a:solidFill>
              </a:rPr>
              <a:t>задания</a:t>
            </a:r>
            <a:endParaRPr lang="ru-RU" dirty="0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A183AE16-368F-459B-8BD6-02423F4EE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3D75F-3C8C-4373-9499-703616C11FAA}" type="slidenum">
              <a:rPr lang="ru-RU" smtClean="0"/>
              <a:t>11</a:t>
            </a:fld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37E5958-3804-4D32-93BB-27E6CABA0088}"/>
              </a:ext>
            </a:extLst>
          </p:cNvPr>
          <p:cNvSpPr/>
          <p:nvPr/>
        </p:nvSpPr>
        <p:spPr>
          <a:xfrm>
            <a:off x="123092" y="1926454"/>
            <a:ext cx="1183444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dirty="0">
                <a:solidFill>
                  <a:prstClr val="black"/>
                </a:solidFill>
              </a:rPr>
              <a:t>1. Проведение базовой сердечно-легочной </a:t>
            </a:r>
            <a:r>
              <a:rPr lang="ru-RU" sz="2800" dirty="0" smtClean="0">
                <a:solidFill>
                  <a:prstClr val="black"/>
                </a:solidFill>
              </a:rPr>
              <a:t>реанимации;</a:t>
            </a:r>
            <a:r>
              <a:rPr lang="ru-RU" sz="2800" dirty="0">
                <a:solidFill>
                  <a:prstClr val="black"/>
                </a:solidFill>
              </a:rPr>
              <a:t/>
            </a:r>
            <a:br>
              <a:rPr lang="ru-RU" sz="2800" dirty="0">
                <a:solidFill>
                  <a:prstClr val="black"/>
                </a:solidFill>
              </a:rPr>
            </a:br>
            <a:r>
              <a:rPr lang="ru-RU" sz="2800" dirty="0">
                <a:solidFill>
                  <a:prstClr val="black"/>
                </a:solidFill>
              </a:rPr>
              <a:t>2. Реализация </a:t>
            </a:r>
            <a:r>
              <a:rPr lang="ru-RU" sz="2800" dirty="0" smtClean="0">
                <a:solidFill>
                  <a:prstClr val="black"/>
                </a:solidFill>
              </a:rPr>
              <a:t>лекарственных препаратов;</a:t>
            </a:r>
            <a:r>
              <a:rPr lang="ru-RU" sz="2800" dirty="0">
                <a:solidFill>
                  <a:prstClr val="black"/>
                </a:solidFill>
              </a:rPr>
              <a:t/>
            </a:r>
            <a:br>
              <a:rPr lang="ru-RU" sz="2800" dirty="0">
                <a:solidFill>
                  <a:prstClr val="black"/>
                </a:solidFill>
              </a:rPr>
            </a:br>
            <a:r>
              <a:rPr lang="ru-RU" sz="2800" dirty="0">
                <a:solidFill>
                  <a:prstClr val="black"/>
                </a:solidFill>
              </a:rPr>
              <a:t>3. Изготовление </a:t>
            </a:r>
            <a:r>
              <a:rPr lang="ru-RU" sz="2800" dirty="0" smtClean="0">
                <a:solidFill>
                  <a:prstClr val="black"/>
                </a:solidFill>
              </a:rPr>
              <a:t>лекарственных препаратов.</a:t>
            </a:r>
            <a:r>
              <a:rPr lang="ru-RU" sz="2800" dirty="0">
                <a:solidFill>
                  <a:prstClr val="black"/>
                </a:solidFill>
              </a:rPr>
              <a:t/>
            </a:r>
            <a:br>
              <a:rPr lang="ru-RU" sz="2800" dirty="0">
                <a:solidFill>
                  <a:prstClr val="black"/>
                </a:solidFill>
              </a:rPr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854341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3D75F-3C8C-4373-9499-703616C11FAA}" type="slidenum">
              <a:rPr lang="ru-RU" smtClean="0"/>
              <a:t>12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15461" y="1290184"/>
            <a:ext cx="1097280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58775" algn="just">
              <a:spcBef>
                <a:spcPct val="20000"/>
              </a:spcBef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 помещениях  которые будут использоваться для проведения аккредитации, будет обеспечена техническая запись видеоизображения и </a:t>
            </a:r>
            <a:r>
              <a:rPr lang="ru-RU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аудиосигнала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indent="358775" algn="just">
              <a:spcBef>
                <a:spcPct val="20000"/>
              </a:spcBef>
            </a:pPr>
            <a:endParaRPr lang="ru-RU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358775" algn="just">
              <a:spcBef>
                <a:spcPct val="20000"/>
              </a:spcBef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Качество видеозаписи и расположение технических средств записи видеоизображения и </a:t>
            </a:r>
            <a:r>
              <a:rPr lang="ru-RU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аудиосигнала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будут  обеспечивать возможность обзора всего помещения и манипуляций, производимых аккредитуемым.</a:t>
            </a:r>
          </a:p>
          <a:p>
            <a:pPr lvl="0" indent="358775">
              <a:spcBef>
                <a:spcPct val="20000"/>
              </a:spcBef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Запись </a:t>
            </a:r>
            <a:r>
              <a:rPr lang="ru-RU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аудиосигнала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будет содержать речь аккредитуемого.</a:t>
            </a:r>
          </a:p>
          <a:p>
            <a:pPr lvl="0" indent="358775">
              <a:spcBef>
                <a:spcPct val="20000"/>
              </a:spcBef>
            </a:pPr>
            <a:endParaRPr lang="ru-RU" sz="2400" dirty="0">
              <a:solidFill>
                <a:prstClr val="black"/>
              </a:solidFill>
              <a:latin typeface="Calibri"/>
            </a:endParaRPr>
          </a:p>
          <a:p>
            <a:pPr lvl="0" indent="358775" algn="just">
              <a:spcBef>
                <a:spcPct val="20000"/>
              </a:spcBef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Система аудио и видео-регистрации позволяет экспертам </a:t>
            </a:r>
            <a:r>
              <a:rPr lang="ru-RU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аккредитационной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комиссии  при необходимости просмотреть запись выполнения практических навыков испытуемым и принять решение в спорных случаях при апелляции. </a:t>
            </a:r>
          </a:p>
        </p:txBody>
      </p:sp>
    </p:spTree>
    <p:extLst>
      <p:ext uri="{BB962C8B-B14F-4D97-AF65-F5344CB8AC3E}">
        <p14:creationId xmlns:p14="http://schemas.microsoft.com/office/powerpoint/2010/main" val="17578131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3D75F-3C8C-4373-9499-703616C11FAA}" type="slidenum">
              <a:rPr lang="ru-RU" smtClean="0"/>
              <a:t>13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18747" y="1767254"/>
            <a:ext cx="11043138" cy="319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58775" algn="just">
              <a:spcBef>
                <a:spcPct val="20000"/>
              </a:spcBef>
            </a:pPr>
            <a:r>
              <a:rPr lang="ru-RU" sz="24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Обращаем Ваше внимание: в экзаменационные залы Центра аккредитации нельзя проносить мобильные средства связи, справочники и сумки, все они должны быть сданы вместе с верхней одеждой в гардероб. </a:t>
            </a:r>
          </a:p>
          <a:p>
            <a:pPr lvl="0" indent="358775" algn="just">
              <a:spcBef>
                <a:spcPct val="20000"/>
              </a:spcBef>
            </a:pPr>
            <a:endParaRPr lang="ru-RU" sz="2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358775" algn="just">
              <a:spcBef>
                <a:spcPct val="20000"/>
              </a:spcBef>
            </a:pP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Аккредитуемый, нарушивший данное требование, удаляется из помещения, в котором проводится аккредитация специалиста, о чем делается соответствующая запись в протоколе заседания </a:t>
            </a:r>
            <a:r>
              <a:rPr lang="ru-RU" sz="24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аккредитационной</a:t>
            </a: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подкомиссии.</a:t>
            </a:r>
            <a:endParaRPr lang="ru-RU" sz="2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52851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3D75F-3C8C-4373-9499-703616C11FAA}" type="slidenum">
              <a:rPr lang="ru-RU" smtClean="0"/>
              <a:t>14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33046" y="1499241"/>
            <a:ext cx="11192608" cy="32685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ct val="20000"/>
              </a:spcBef>
            </a:pPr>
            <a:endParaRPr lang="ru-RU" sz="2400" b="1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just">
              <a:spcBef>
                <a:spcPct val="20000"/>
              </a:spcBef>
            </a:pPr>
            <a:r>
              <a:rPr lang="ru-RU" sz="2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Оценки </a:t>
            </a:r>
            <a:r>
              <a:rPr lang="ru-RU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результата прохождения каждого этапа аккредитации специалистов отражаются в протоколах 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 размещаются на официальном 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сайте ПОУ «Уральский региональный колледж»</a:t>
            </a:r>
            <a:endParaRPr lang="ru-RU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spcBef>
                <a:spcPct val="20000"/>
              </a:spcBef>
            </a:pPr>
            <a:endParaRPr lang="ru-RU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spcBef>
                <a:spcPct val="20000"/>
              </a:spcBef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Так же данная будет размещена на  информационных стендах организации, в помещениях которой проводится аттестация, в течение 2 рабочих дней со дня подписания протокола.</a:t>
            </a:r>
            <a:endParaRPr lang="ru-RU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99347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Решение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аккредитационной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комиссии по итогам проведения аккредитации 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3D75F-3C8C-4373-9499-703616C11FAA}" type="slidenum">
              <a:rPr lang="ru-RU" smtClean="0"/>
              <a:t>15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67055" y="1732084"/>
            <a:ext cx="11623430" cy="319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ct val="20000"/>
              </a:spcBef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Аккредитационная комиссия принимает решение о признании аккредитуемого прошедшим аккредитацию специалиста или не прошедшим аккредитацию специалиста по итогам рассмотрения протоколов </a:t>
            </a:r>
            <a:r>
              <a:rPr lang="ru-RU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аккредитационной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подкомиссии о результатах прохождения специалистом этапов аккредитации.</a:t>
            </a:r>
          </a:p>
          <a:p>
            <a:pPr lvl="0">
              <a:spcBef>
                <a:spcPct val="20000"/>
              </a:spcBef>
            </a:pPr>
            <a:endParaRPr lang="ru-RU" sz="2400" dirty="0">
              <a:solidFill>
                <a:srgbClr val="1F497D"/>
              </a:solidFill>
              <a:latin typeface="Calibri"/>
            </a:endParaRPr>
          </a:p>
          <a:p>
            <a:pPr lvl="0" indent="358775" algn="just">
              <a:spcBef>
                <a:spcPct val="20000"/>
              </a:spcBef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Аккредитуемый, чей результат прохождения каждого этапа аккредитации специалиста оценивается как "сдано", признается </a:t>
            </a:r>
            <a:r>
              <a:rPr lang="ru-RU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аккредитационной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комиссией прошедшим аккредитацию специалиста.</a:t>
            </a:r>
          </a:p>
        </p:txBody>
      </p:sp>
    </p:spTree>
    <p:extLst>
      <p:ext uri="{BB962C8B-B14F-4D97-AF65-F5344CB8AC3E}">
        <p14:creationId xmlns:p14="http://schemas.microsoft.com/office/powerpoint/2010/main" val="35880099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3D75F-3C8C-4373-9499-703616C11FAA}" type="slidenum">
              <a:rPr lang="ru-RU" smtClean="0"/>
              <a:t>16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05509" y="1290183"/>
            <a:ext cx="11585748" cy="4413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58775" algn="just">
              <a:lnSpc>
                <a:spcPct val="90000"/>
              </a:lnSpc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Аккредитуемый, признанный не прошедшим этап аккредитации специалиста, в целях повторного прохождения этапа аккредитации специалиста представляет в </a:t>
            </a:r>
            <a:r>
              <a:rPr lang="ru-RU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аккредитационную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подкомиссию </a:t>
            </a:r>
            <a:r>
              <a:rPr lang="ru-RU" sz="2400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заявление с указанием </a:t>
            </a:r>
            <a:r>
              <a:rPr lang="ru-RU" sz="2400" u="sng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непройденного</a:t>
            </a:r>
            <a:r>
              <a:rPr lang="ru-RU" sz="2400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этапа аккредитации специалиста.</a:t>
            </a:r>
          </a:p>
          <a:p>
            <a:pPr lvl="0" indent="358775" algn="just">
              <a:lnSpc>
                <a:spcPct val="90000"/>
              </a:lnSpc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По результатам рассмотрения указанного заявления </a:t>
            </a:r>
            <a:r>
              <a:rPr lang="ru-RU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аккредитационная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подкомиссия принимает решение о повторном прохождении аккредитуемым этапа аккредитации специалиста.</a:t>
            </a:r>
          </a:p>
          <a:p>
            <a:pPr lvl="0" indent="358775" algn="just">
              <a:lnSpc>
                <a:spcPct val="90000"/>
              </a:lnSpc>
            </a:pPr>
            <a:r>
              <a:rPr lang="ru-RU" sz="2400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Аккредитуемый, признанный 3 раза не прошедшим соответствующий этап аккредитации специалиста признается </a:t>
            </a:r>
            <a:r>
              <a:rPr lang="ru-RU" sz="2400" u="sng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аккредитационной</a:t>
            </a:r>
            <a:r>
              <a:rPr lang="ru-RU" sz="2400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комиссией не прошедшим аккредитацию специалиста.</a:t>
            </a:r>
          </a:p>
          <a:p>
            <a:pPr lvl="0" indent="358775" algn="just">
              <a:lnSpc>
                <a:spcPct val="90000"/>
              </a:lnSpc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Повторное прохождения аккредитации возможно не ранее чем через один месяц.  Специалист представляет в </a:t>
            </a:r>
            <a:r>
              <a:rPr lang="ru-RU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аккредитационную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подкомиссию все полагающие документы.</a:t>
            </a:r>
            <a:endParaRPr lang="ru-RU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62950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3D75F-3C8C-4373-9499-703616C11FAA}" type="slidenum">
              <a:rPr lang="ru-RU" smtClean="0"/>
              <a:t>17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37392" y="1477108"/>
            <a:ext cx="11605846" cy="356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58775" algn="just">
              <a:spcBef>
                <a:spcPct val="20000"/>
              </a:spcBef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Аккредитуемому, признанному прошедшим или не прошедшим аккредитацию специалиста, в течение 3 дней с даты подписания протокола заседания </a:t>
            </a:r>
            <a:r>
              <a:rPr lang="ru-RU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аккредитационной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комиссии ответственным секретарем </a:t>
            </a:r>
            <a:r>
              <a:rPr lang="ru-RU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аккредитационной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комиссии выдается выписка из протокола заседания </a:t>
            </a:r>
            <a:r>
              <a:rPr lang="ru-RU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аккредитационной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комиссии, содержащая соответствующие решения.</a:t>
            </a:r>
          </a:p>
          <a:p>
            <a:pPr lvl="0" indent="358775" algn="just">
              <a:spcBef>
                <a:spcPct val="20000"/>
              </a:spcBef>
            </a:pPr>
            <a:endParaRPr lang="ru-RU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358775" algn="just">
              <a:spcBef>
                <a:spcPct val="20000"/>
              </a:spcBef>
            </a:pPr>
            <a:r>
              <a:rPr lang="ru-RU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Сведения о лицах, признанных прошедшими аккредитацию специалиста, вносятся ответственным секретарем </a:t>
            </a:r>
            <a:r>
              <a:rPr lang="ru-RU" sz="24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аккредитационной</a:t>
            </a:r>
            <a:r>
              <a:rPr lang="ru-RU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комиссии </a:t>
            </a:r>
            <a:br>
              <a:rPr lang="ru-RU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Федеральный регистр медицинских работников.</a:t>
            </a:r>
          </a:p>
        </p:txBody>
      </p:sp>
    </p:spTree>
    <p:extLst>
      <p:ext uri="{BB962C8B-B14F-4D97-AF65-F5344CB8AC3E}">
        <p14:creationId xmlns:p14="http://schemas.microsoft.com/office/powerpoint/2010/main" val="13209434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3D75F-3C8C-4373-9499-703616C11FAA}" type="slidenum">
              <a:rPr lang="ru-RU" smtClean="0"/>
              <a:t>18</a:t>
            </a:fld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607" y="1925513"/>
            <a:ext cx="10958865" cy="2380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079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61965" y="701336"/>
            <a:ext cx="9729291" cy="837318"/>
          </a:xfrm>
        </p:spPr>
        <p:txBody>
          <a:bodyPr>
            <a:normAutofit fontScale="90000"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Приказ Министерства здравоохранения РФ от </a:t>
            </a:r>
            <a:r>
              <a:rPr lang="ru-RU" sz="2000" dirty="0" smtClean="0"/>
              <a:t>28 октября 2022 </a:t>
            </a:r>
            <a:r>
              <a:rPr lang="ru-RU" sz="2000" dirty="0"/>
              <a:t>г. </a:t>
            </a:r>
            <a:r>
              <a:rPr lang="ru-RU" sz="2000" dirty="0" smtClean="0"/>
              <a:t>№709н 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«Об утверждении Положения об аккредитации специалистов»</a:t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>
                <a:solidFill>
                  <a:prstClr val="black"/>
                </a:solidFill>
              </a:rPr>
              <a:t>Федеральный закон № 323-ФЗ </a:t>
            </a:r>
            <a:r>
              <a:rPr lang="ru-RU" sz="2000" dirty="0" smtClean="0">
                <a:solidFill>
                  <a:prstClr val="black"/>
                </a:solidFill>
              </a:rPr>
              <a:t> «Об </a:t>
            </a:r>
            <a:r>
              <a:rPr lang="ru-RU" sz="2000" dirty="0">
                <a:solidFill>
                  <a:prstClr val="black"/>
                </a:solidFill>
              </a:rPr>
              <a:t>основах охраны здоровья граждан в </a:t>
            </a:r>
            <a:r>
              <a:rPr lang="ru-RU" sz="2000" dirty="0" smtClean="0">
                <a:solidFill>
                  <a:prstClr val="black"/>
                </a:solidFill>
              </a:rPr>
              <a:t>РФ».</a:t>
            </a:r>
            <a:r>
              <a:rPr lang="ru-RU" sz="2000" dirty="0">
                <a:solidFill>
                  <a:prstClr val="black"/>
                </a:solidFill>
              </a:rPr>
              <a:t/>
            </a:r>
            <a:br>
              <a:rPr lang="ru-RU" sz="2000" dirty="0">
                <a:solidFill>
                  <a:prstClr val="black"/>
                </a:solidFill>
              </a:rPr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0147" y="2092569"/>
            <a:ext cx="11401110" cy="4158762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ru-RU" sz="2400" dirty="0">
                <a:solidFill>
                  <a:srgbClr val="464C55"/>
                </a:solidFill>
              </a:rPr>
              <a:t> </a:t>
            </a:r>
            <a:r>
              <a:rPr lang="ru-RU" sz="2400" b="1" dirty="0">
                <a:solidFill>
                  <a:srgbClr val="464C55"/>
                </a:solidFill>
              </a:rPr>
              <a:t>Аккредитация специалиста - </a:t>
            </a:r>
            <a:r>
              <a:rPr lang="ru-RU" sz="2400" dirty="0">
                <a:solidFill>
                  <a:srgbClr val="464C55"/>
                </a:solidFill>
              </a:rPr>
              <a:t>процедура определения соответствия лица, получившего медицинское, фармацевтическое или иное образование, требованиям к осуществлению медицинской деятельности по определенной медицинской специальности либо фармацевтической деятельности.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3D75F-3C8C-4373-9499-703616C11FAA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4305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B60F1B-8F81-46A1-B612-503B74704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srgbClr val="464C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</a:t>
            </a:r>
            <a:r>
              <a:rPr lang="ru-RU" sz="2800" dirty="0" err="1" smtClean="0">
                <a:solidFill>
                  <a:srgbClr val="464C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аккредитационной</a:t>
            </a:r>
            <a:r>
              <a:rPr lang="ru-RU" sz="2800" dirty="0" smtClean="0">
                <a:solidFill>
                  <a:srgbClr val="464C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464C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комиссии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E3B5256-A514-4295-8FCE-45E00F2C33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464C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председатель;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464C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(заместители) председателя;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464C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ответственный секретарь;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464C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члены аккредитационной комиссии.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u-RU" dirty="0">
                <a:solidFill>
                  <a:srgbClr val="464C55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(не менее </a:t>
            </a:r>
            <a:r>
              <a:rPr lang="ru-RU" dirty="0" smtClean="0">
                <a:solidFill>
                  <a:srgbClr val="464C55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семи </a:t>
            </a:r>
            <a:r>
              <a:rPr lang="ru-RU" dirty="0">
                <a:solidFill>
                  <a:srgbClr val="464C55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человек).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8B1E5A0-06F8-4E18-BD98-AA5A368CB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3D75F-3C8C-4373-9499-703616C11FAA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4789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B60F1B-8F81-46A1-B612-503B74704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srgbClr val="464C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</a:t>
            </a:r>
            <a:r>
              <a:rPr lang="ru-RU" sz="2800" smtClean="0">
                <a:solidFill>
                  <a:srgbClr val="464C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аккредитационной</a:t>
            </a:r>
            <a:r>
              <a:rPr lang="ru-RU" sz="2800" dirty="0" smtClean="0">
                <a:solidFill>
                  <a:srgbClr val="464C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464C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комиссии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E3B5256-A514-4295-8FCE-45E00F2C33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464C55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Составы </a:t>
            </a:r>
            <a:r>
              <a:rPr lang="ru-RU" dirty="0" err="1">
                <a:solidFill>
                  <a:srgbClr val="464C55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аккредитационных</a:t>
            </a:r>
            <a:r>
              <a:rPr lang="ru-RU" dirty="0">
                <a:solidFill>
                  <a:srgbClr val="464C55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комиссий, утверждаются приказом </a:t>
            </a:r>
            <a:r>
              <a:rPr lang="ru-RU" dirty="0" smtClean="0">
                <a:solidFill>
                  <a:srgbClr val="464C55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МЗ </a:t>
            </a:r>
            <a:r>
              <a:rPr lang="ru-RU" dirty="0">
                <a:solidFill>
                  <a:srgbClr val="464C55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РФ ежегодно</a:t>
            </a:r>
            <a:r>
              <a:rPr lang="ru-RU" dirty="0" smtClean="0">
                <a:solidFill>
                  <a:srgbClr val="464C55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rgbClr val="464C55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464C55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Председатель </a:t>
            </a:r>
            <a:r>
              <a:rPr lang="ru-RU" dirty="0" err="1">
                <a:solidFill>
                  <a:srgbClr val="464C55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аккредитационной</a:t>
            </a:r>
            <a:r>
              <a:rPr lang="ru-RU" dirty="0">
                <a:solidFill>
                  <a:srgbClr val="464C55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комиссии назначается приказом МЗ РФ из числа представителей профессиональных некоммерческих организаций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ru-RU" dirty="0">
              <a:solidFill>
                <a:srgbClr val="464C55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8B1E5A0-06F8-4E18-BD98-AA5A368CB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3D75F-3C8C-4373-9499-703616C11FAA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5075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F5A510-EA67-43FD-B27C-2358B8E05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0313" y="174172"/>
            <a:ext cx="9720943" cy="1116012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rgbClr val="2227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 для допуска к прохождению </a:t>
            </a:r>
            <a:r>
              <a:rPr lang="ru-RU" sz="2800" dirty="0">
                <a:solidFill>
                  <a:prstClr val="black"/>
                </a:solidFill>
                <a:ea typeface="+mn-ea"/>
                <a:cs typeface="+mn-cs"/>
              </a:rPr>
              <a:t>первичной </a:t>
            </a:r>
            <a:r>
              <a:rPr lang="ru-RU" sz="2800" dirty="0">
                <a:solidFill>
                  <a:srgbClr val="2227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аккредитации специалиста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FD15DED-7369-488D-94EF-BEC565A579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dirty="0"/>
              <a:t>заявление о допуске к аккредитации специалиста;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dirty="0"/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dirty="0"/>
              <a:t>копия документа, удостоверяющего личность;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dirty="0"/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dirty="0"/>
              <a:t>копия документа, подтверждающего факт изменения фамилии, имени, отчества - в случае изменения фамилии, имени, отчества;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dirty="0"/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dirty="0"/>
              <a:t>копии документов об образовании и о квалификации или выписка из протокола заседания государственной экзаменационной комиссии;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dirty="0"/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dirty="0"/>
              <a:t>страховой номер индивидуального лицевого счета застрахованного лица.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E3956FF-4146-4735-B256-324F2FFF6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3D75F-3C8C-4373-9499-703616C11FAA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9334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093F3FB5-F6A1-4260-982E-DAB74E97B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3D75F-3C8C-4373-9499-703616C11FAA}" type="slidenum">
              <a:rPr lang="ru-RU" smtClean="0"/>
              <a:t>6</a:t>
            </a:fld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C9954A6-023D-4D7C-8581-82285EB63818}"/>
              </a:ext>
            </a:extLst>
          </p:cNvPr>
          <p:cNvSpPr/>
          <p:nvPr/>
        </p:nvSpPr>
        <p:spPr>
          <a:xfrm>
            <a:off x="378069" y="1800801"/>
            <a:ext cx="1124536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dirty="0"/>
              <a:t>Информация о лицах, допущенных к аккредитации и графике проведения аккредитации размещается на официальном сайте </a:t>
            </a:r>
            <a:r>
              <a:rPr lang="ru-RU" sz="2400" dirty="0" smtClean="0"/>
              <a:t>колледжа</a:t>
            </a:r>
            <a:r>
              <a:rPr lang="ru-RU" sz="2400" dirty="0"/>
              <a:t> </a:t>
            </a:r>
            <a:r>
              <a:rPr lang="en-US" sz="2400" dirty="0">
                <a:solidFill>
                  <a:srgbClr val="464C55"/>
                </a:solidFill>
                <a:hlinkClick r:id="rId2"/>
              </a:rPr>
              <a:t>https://</a:t>
            </a:r>
            <a:r>
              <a:rPr lang="en-US" sz="2400" dirty="0" smtClean="0">
                <a:solidFill>
                  <a:srgbClr val="464C55"/>
                </a:solidFill>
                <a:hlinkClick r:id="rId2"/>
              </a:rPr>
              <a:t>preco.ru/studentu/akkreditacziya_speczialista/farmacziya</a:t>
            </a:r>
            <a:endParaRPr lang="ru-RU" sz="2400" dirty="0" smtClean="0">
              <a:solidFill>
                <a:srgbClr val="464C55"/>
              </a:solidFill>
            </a:endParaRPr>
          </a:p>
          <a:p>
            <a:pPr>
              <a:lnSpc>
                <a:spcPct val="150000"/>
              </a:lnSpc>
            </a:pPr>
            <a:endParaRPr lang="ru-RU" sz="2400" dirty="0" smtClean="0">
              <a:solidFill>
                <a:srgbClr val="464C55"/>
              </a:solidFill>
            </a:endParaRPr>
          </a:p>
          <a:p>
            <a:pPr>
              <a:lnSpc>
                <a:spcPct val="150000"/>
              </a:lnSpc>
            </a:pPr>
            <a:endParaRPr lang="ru-RU" sz="2400" dirty="0">
              <a:solidFill>
                <a:srgbClr val="464C55"/>
              </a:solidFill>
            </a:endParaRPr>
          </a:p>
          <a:p>
            <a:pPr>
              <a:lnSpc>
                <a:spcPct val="150000"/>
              </a:lnSpc>
            </a:pPr>
            <a:r>
              <a:rPr lang="ru-RU" sz="2400" dirty="0"/>
              <a:t> </a:t>
            </a:r>
            <a:endParaRPr lang="ru-RU" sz="2400" dirty="0">
              <a:solidFill>
                <a:srgbClr val="464C55"/>
              </a:solidFill>
            </a:endParaRPr>
          </a:p>
          <a:p>
            <a:pPr>
              <a:lnSpc>
                <a:spcPct val="150000"/>
              </a:lnSpc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01707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96466" y="248575"/>
            <a:ext cx="8894790" cy="1349405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rgbClr val="464C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Этапы первичной аккредитации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251752"/>
            <a:ext cx="10936654" cy="3622089"/>
          </a:xfrm>
        </p:spPr>
        <p:txBody>
          <a:bodyPr>
            <a:normAutofit/>
          </a:bodyPr>
          <a:lstStyle/>
          <a:p>
            <a:pPr lvl="0" algn="l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тестирование;</a:t>
            </a:r>
            <a:b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оценка практических навыков (умений) в симулированных условиях.</a:t>
            </a:r>
          </a:p>
          <a:p>
            <a:pPr algn="l"/>
            <a:endPara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проведения этапов будет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составлен, утвержден и размещен на сайте график.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b="1" dirty="0">
              <a:solidFill>
                <a:srgbClr val="464C5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3D75F-3C8C-4373-9499-703616C11FAA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421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1 э</a:t>
            </a:r>
            <a:r>
              <a:rPr lang="ru-RU" sz="3600" dirty="0" smtClean="0"/>
              <a:t>тап-тестирование</a:t>
            </a:r>
            <a:r>
              <a:rPr lang="ru-RU" sz="3600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" y="1160585"/>
            <a:ext cx="11722593" cy="2644275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Количество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тестовых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заданий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одном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варианте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80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их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решение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отводится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60 минут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путем выбора аккредитуемым одного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варианта</a:t>
            </a:r>
            <a:r>
              <a:rPr lang="ru-RU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ответа из предложенных</a:t>
            </a:r>
            <a:r>
              <a:rPr lang="ru-RU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четырех вариантов ответов.</a:t>
            </a:r>
          </a:p>
          <a:p>
            <a:pPr lvl="0"/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/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/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3D75F-3C8C-4373-9499-703616C11FAA}" type="slidenum">
              <a:rPr lang="ru-RU" smtClean="0"/>
              <a:t>8</a:t>
            </a:fld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4294967295"/>
          </p:nvPr>
        </p:nvSpPr>
        <p:spPr>
          <a:xfrm>
            <a:off x="6317156" y="1536932"/>
            <a:ext cx="5519737" cy="1419225"/>
          </a:xfrm>
        </p:spPr>
        <p:txBody>
          <a:bodyPr>
            <a:normAutofit/>
          </a:bodyPr>
          <a:lstStyle/>
          <a:p>
            <a:pPr lvl="0"/>
            <a:r>
              <a:rPr lang="ru-RU" sz="2400" dirty="0">
                <a:solidFill>
                  <a:srgbClr val="464C55"/>
                </a:solidFill>
                <a:latin typeface="PT Serif"/>
              </a:rPr>
              <a:t/>
            </a:r>
            <a:br>
              <a:rPr lang="ru-RU" sz="2400" dirty="0">
                <a:solidFill>
                  <a:srgbClr val="464C55"/>
                </a:solidFill>
                <a:latin typeface="PT Serif"/>
              </a:rPr>
            </a:br>
            <a:endParaRPr lang="ru-RU" sz="2400" dirty="0">
              <a:solidFill>
                <a:prstClr val="black">
                  <a:tint val="75000"/>
                </a:prstClr>
              </a:solidFill>
            </a:endParaRPr>
          </a:p>
          <a:p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23DBD742-62A9-4F63-80C3-F37031F430B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525" r="1056" b="3890"/>
          <a:stretch/>
        </p:blipFill>
        <p:spPr>
          <a:xfrm>
            <a:off x="2862110" y="3491955"/>
            <a:ext cx="6400800" cy="3187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236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DFCFEB-3176-4F69-B033-63B354CE9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Аккредитуемый</a:t>
            </a:r>
            <a:r>
              <a:rPr lang="ru-RU" sz="28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признается</a:t>
            </a:r>
            <a:r>
              <a:rPr lang="ru-RU" sz="28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</a:t>
            </a:r>
            <a:r>
              <a:rPr lang="ru-RU" sz="2800" u="sng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прошедшим</a:t>
            </a:r>
            <a:r>
              <a:rPr lang="ru-RU" sz="2800" u="sng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первый</a:t>
            </a:r>
            <a:r>
              <a:rPr lang="ru-RU" sz="2800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этап</a:t>
            </a:r>
            <a:r>
              <a:rPr lang="ru-RU" sz="2800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первичной</a:t>
            </a:r>
            <a:r>
              <a:rPr lang="ru-RU" sz="2800" spc="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аккредитации</a:t>
            </a: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9B4DBF0-773E-4ED9-8793-499E1BD9BB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marR="88900" lvl="0" indent="-457200">
              <a:lnSpc>
                <a:spcPct val="150000"/>
              </a:lnSpc>
              <a:spcBef>
                <a:spcPts val="10"/>
              </a:spcBef>
              <a:spcAft>
                <a:spcPts val="0"/>
              </a:spcAft>
              <a:buSzPts val="1200"/>
              <a:buFont typeface="Wingdings" panose="05000000000000000000" pitchFamily="2" charset="2"/>
              <a:buChar char="Ø"/>
              <a:tabLst>
                <a:tab pos="901065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если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результат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прохождения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первого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этапа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оценен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как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«не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сдано»;</a:t>
            </a:r>
            <a:endParaRPr lang="ru-RU" spc="5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marR="88900" lvl="0" indent="-457200">
              <a:lnSpc>
                <a:spcPct val="150000"/>
              </a:lnSpc>
              <a:spcBef>
                <a:spcPts val="10"/>
              </a:spcBef>
              <a:spcAft>
                <a:spcPts val="0"/>
              </a:spcAft>
              <a:buSzPts val="1200"/>
              <a:buFont typeface="Wingdings" panose="05000000000000000000" pitchFamily="2" charset="2"/>
              <a:buChar char="Ø"/>
              <a:tabLst>
                <a:tab pos="901065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если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явился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прохождения</a:t>
            </a:r>
            <a:r>
              <a:rPr lang="ru-RU" spc="-28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первого этапа аккредитации;</a:t>
            </a:r>
          </a:p>
          <a:p>
            <a:pPr marL="457200" marR="88900" lvl="0" indent="-457200">
              <a:lnSpc>
                <a:spcPct val="150000"/>
              </a:lnSpc>
              <a:spcBef>
                <a:spcPts val="10"/>
              </a:spcBef>
              <a:spcAft>
                <a:spcPts val="0"/>
              </a:spcAft>
              <a:buSzPts val="1200"/>
              <a:buFont typeface="Wingdings" panose="05000000000000000000" pitchFamily="2" charset="2"/>
              <a:buChar char="Ø"/>
              <a:tabLst>
                <a:tab pos="901065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если имел при себе и использовал средства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связи,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также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иные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технические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средства;</a:t>
            </a:r>
          </a:p>
          <a:p>
            <a:pPr marL="457200" marR="88900" lvl="0" indent="-457200">
              <a:lnSpc>
                <a:spcPct val="150000"/>
              </a:lnSpc>
              <a:spcBef>
                <a:spcPts val="10"/>
              </a:spcBef>
              <a:spcAft>
                <a:spcPts val="0"/>
              </a:spcAft>
              <a:buSzPts val="1200"/>
              <a:buFont typeface="Wingdings" panose="05000000000000000000" pitchFamily="2" charset="2"/>
              <a:buChar char="Ø"/>
              <a:tabLst>
                <a:tab pos="901065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если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получил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отказ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удовлетворении</a:t>
            </a:r>
            <a:r>
              <a:rPr lang="ru-RU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апелляции</a:t>
            </a:r>
            <a:r>
              <a:rPr lang="ru-RU" spc="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случае</a:t>
            </a:r>
            <a:r>
              <a:rPr lang="ru-RU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ее</a:t>
            </a:r>
            <a:r>
              <a:rPr lang="ru-RU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подачи.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2065C68-4A93-4D11-8744-4C832F496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3D75F-3C8C-4373-9499-703616C11FAA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05856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Другая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1690</TotalTime>
  <Words>695</Words>
  <Application>Microsoft Office PowerPoint</Application>
  <PresentationFormat>Широкоэкранный</PresentationFormat>
  <Paragraphs>96</Paragraphs>
  <Slides>18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Arial</vt:lpstr>
      <vt:lpstr>Calibri</vt:lpstr>
      <vt:lpstr>PT Serif</vt:lpstr>
      <vt:lpstr>Times New Roman</vt:lpstr>
      <vt:lpstr>Wingdings</vt:lpstr>
      <vt:lpstr>Тема Office</vt:lpstr>
      <vt:lpstr> Процедура проведения аккредитации специалиста  по специальности  33.02.01 Фармация </vt:lpstr>
      <vt:lpstr>  Приказ Министерства здравоохранения РФ от 28 октября 2022 г. №709н  «Об утверждении Положения об аккредитации специалистов»  Федеральный закон № 323-ФЗ  «Об основах охраны здоровья граждан в РФ».   </vt:lpstr>
      <vt:lpstr>Состав аккредитационной комиссии</vt:lpstr>
      <vt:lpstr>Состав аккредитационной комиссии</vt:lpstr>
      <vt:lpstr>Документы для допуска к прохождению первичной аккредитации специалиста</vt:lpstr>
      <vt:lpstr>Презентация PowerPoint</vt:lpstr>
      <vt:lpstr>Этапы первичной аккредитации</vt:lpstr>
      <vt:lpstr>1 этап-тестирование:</vt:lpstr>
      <vt:lpstr>Аккредитуемый признается не прошедшим первый этап первичной аккредитации</vt:lpstr>
      <vt:lpstr>2 этап-  выполнение практического задания</vt:lpstr>
      <vt:lpstr>2 этап-  выполнение практического задания</vt:lpstr>
      <vt:lpstr>Презентация PowerPoint</vt:lpstr>
      <vt:lpstr>Презентация PowerPoint</vt:lpstr>
      <vt:lpstr>Презентация PowerPoint</vt:lpstr>
      <vt:lpstr>Решение аккредитационной комиссии по итогам проведения аккредитации </vt:lpstr>
      <vt:lpstr>Презентация PowerPoint</vt:lpstr>
      <vt:lpstr>Презентация PowerPoint</vt:lpstr>
      <vt:lpstr>Презентация PowerPoint</vt:lpstr>
    </vt:vector>
  </TitlesOfParts>
  <Company>inueco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Юлия Владиславовна Гриценко</dc:creator>
  <cp:lastModifiedBy>Лилия Владимировна Панова</cp:lastModifiedBy>
  <cp:revision>86</cp:revision>
  <dcterms:created xsi:type="dcterms:W3CDTF">2021-01-21T04:43:00Z</dcterms:created>
  <dcterms:modified xsi:type="dcterms:W3CDTF">2023-05-12T09:06:58Z</dcterms:modified>
</cp:coreProperties>
</file>